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63" r:id="rId3"/>
    <p:sldId id="258" r:id="rId4"/>
    <p:sldId id="259" r:id="rId5"/>
    <p:sldId id="261"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811"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B39E0CF-6C24-4A9C-8859-3276B5B847C7}" type="datetimeFigureOut">
              <a:rPr lang="en-US" smtClean="0"/>
              <a:t>10/17/2011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214E2A6-54B2-4583-8A36-96B053FAE30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39E0CF-6C24-4A9C-8859-3276B5B847C7}" type="datetimeFigureOut">
              <a:rPr lang="en-US" smtClean="0"/>
              <a:t>10/17/2011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14E2A6-54B2-4583-8A36-96B053FAE3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39E0CF-6C24-4A9C-8859-3276B5B847C7}" type="datetimeFigureOut">
              <a:rPr lang="en-US" smtClean="0"/>
              <a:t>10/17/2011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14E2A6-54B2-4583-8A36-96B053FAE3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B39E0CF-6C24-4A9C-8859-3276B5B847C7}" type="datetimeFigureOut">
              <a:rPr lang="en-US" smtClean="0"/>
              <a:t>10/17/2011</a:t>
            </a:fld>
            <a:endParaRPr lang="en-US"/>
          </a:p>
        </p:txBody>
      </p:sp>
      <p:sp>
        <p:nvSpPr>
          <p:cNvPr id="9" name="Slide Number Placeholder 8"/>
          <p:cNvSpPr>
            <a:spLocks noGrp="1"/>
          </p:cNvSpPr>
          <p:nvPr>
            <p:ph type="sldNum" sz="quarter" idx="15"/>
          </p:nvPr>
        </p:nvSpPr>
        <p:spPr/>
        <p:txBody>
          <a:bodyPr rtlCol="0"/>
          <a:lstStyle/>
          <a:p>
            <a:fld id="{6214E2A6-54B2-4583-8A36-96B053FAE30F}"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B39E0CF-6C24-4A9C-8859-3276B5B847C7}" type="datetimeFigureOut">
              <a:rPr lang="en-US" smtClean="0"/>
              <a:t>10/17/2011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214E2A6-54B2-4583-8A36-96B053FAE30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B39E0CF-6C24-4A9C-8859-3276B5B847C7}" type="datetimeFigureOut">
              <a:rPr lang="en-US" smtClean="0"/>
              <a:t>10/17/2011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14E2A6-54B2-4583-8A36-96B053FAE30F}"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B39E0CF-6C24-4A9C-8859-3276B5B847C7}" type="datetimeFigureOut">
              <a:rPr lang="en-US" smtClean="0"/>
              <a:t>10/17/2011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14E2A6-54B2-4583-8A36-96B053FAE30F}"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B39E0CF-6C24-4A9C-8859-3276B5B847C7}" type="datetimeFigureOut">
              <a:rPr lang="en-US" smtClean="0"/>
              <a:t>10/17/2011</a:t>
            </a:fld>
            <a:endParaRPr lang="en-US"/>
          </a:p>
        </p:txBody>
      </p:sp>
      <p:sp>
        <p:nvSpPr>
          <p:cNvPr id="7" name="Slide Number Placeholder 6"/>
          <p:cNvSpPr>
            <a:spLocks noGrp="1"/>
          </p:cNvSpPr>
          <p:nvPr>
            <p:ph type="sldNum" sz="quarter" idx="11"/>
          </p:nvPr>
        </p:nvSpPr>
        <p:spPr/>
        <p:txBody>
          <a:bodyPr rtlCol="0"/>
          <a:lstStyle/>
          <a:p>
            <a:fld id="{6214E2A6-54B2-4583-8A36-96B053FAE30F}"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39E0CF-6C24-4A9C-8859-3276B5B847C7}" type="datetimeFigureOut">
              <a:rPr lang="en-US" smtClean="0"/>
              <a:t>10/17/2011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14E2A6-54B2-4583-8A36-96B053FAE3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B39E0CF-6C24-4A9C-8859-3276B5B847C7}" type="datetimeFigureOut">
              <a:rPr lang="en-US" smtClean="0"/>
              <a:t>10/17/2011</a:t>
            </a:fld>
            <a:endParaRPr lang="en-US"/>
          </a:p>
        </p:txBody>
      </p:sp>
      <p:sp>
        <p:nvSpPr>
          <p:cNvPr id="22" name="Slide Number Placeholder 21"/>
          <p:cNvSpPr>
            <a:spLocks noGrp="1"/>
          </p:cNvSpPr>
          <p:nvPr>
            <p:ph type="sldNum" sz="quarter" idx="15"/>
          </p:nvPr>
        </p:nvSpPr>
        <p:spPr/>
        <p:txBody>
          <a:bodyPr rtlCol="0"/>
          <a:lstStyle/>
          <a:p>
            <a:fld id="{6214E2A6-54B2-4583-8A36-96B053FAE30F}"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B39E0CF-6C24-4A9C-8859-3276B5B847C7}" type="datetimeFigureOut">
              <a:rPr lang="en-US" smtClean="0"/>
              <a:t>10/17/2011</a:t>
            </a:fld>
            <a:endParaRPr lang="en-US"/>
          </a:p>
        </p:txBody>
      </p:sp>
      <p:sp>
        <p:nvSpPr>
          <p:cNvPr id="18" name="Slide Number Placeholder 17"/>
          <p:cNvSpPr>
            <a:spLocks noGrp="1"/>
          </p:cNvSpPr>
          <p:nvPr>
            <p:ph type="sldNum" sz="quarter" idx="11"/>
          </p:nvPr>
        </p:nvSpPr>
        <p:spPr/>
        <p:txBody>
          <a:bodyPr rtlCol="0"/>
          <a:lstStyle/>
          <a:p>
            <a:fld id="{6214E2A6-54B2-4583-8A36-96B053FAE30F}"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39E0CF-6C24-4A9C-8859-3276B5B847C7}" type="datetimeFigureOut">
              <a:rPr lang="en-US" smtClean="0"/>
              <a:t>10/17/2011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214E2A6-54B2-4583-8A36-96B053FAE30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2895600"/>
            <a:ext cx="6172200" cy="1894362"/>
          </a:xfrm>
        </p:spPr>
        <p:txBody>
          <a:bodyPr>
            <a:normAutofit fontScale="90000"/>
          </a:bodyPr>
          <a:lstStyle/>
          <a:p>
            <a:r>
              <a:rPr lang="en-US" sz="4800" dirty="0" smtClean="0"/>
              <a:t>Clara Norales</a:t>
            </a:r>
            <a:br>
              <a:rPr lang="en-US" sz="4800" dirty="0" smtClean="0"/>
            </a:br>
            <a:r>
              <a:rPr lang="en-US" sz="1800" dirty="0" smtClean="0">
                <a:solidFill>
                  <a:schemeClr val="tx1"/>
                </a:solidFill>
              </a:rPr>
              <a:t>ED </a:t>
            </a:r>
            <a:r>
              <a:rPr lang="en-US" sz="1800" dirty="0">
                <a:solidFill>
                  <a:schemeClr val="tx1"/>
                </a:solidFill>
              </a:rPr>
              <a:t>7201T</a:t>
            </a:r>
            <a:br>
              <a:rPr lang="en-US" sz="1800" dirty="0">
                <a:solidFill>
                  <a:schemeClr val="tx1"/>
                </a:solidFill>
              </a:rPr>
            </a:br>
            <a:r>
              <a:rPr lang="en-US" sz="1800" dirty="0">
                <a:solidFill>
                  <a:schemeClr val="tx1"/>
                </a:solidFill>
              </a:rPr>
              <a:t>Dr. Sharon A. O’Connor-</a:t>
            </a:r>
            <a:r>
              <a:rPr lang="en-US" sz="1800" dirty="0" err="1">
                <a:solidFill>
                  <a:schemeClr val="tx1"/>
                </a:solidFill>
              </a:rPr>
              <a:t>Petruso</a:t>
            </a:r>
            <a:r>
              <a:rPr lang="en-US" sz="1800" dirty="0">
                <a:solidFill>
                  <a:schemeClr val="tx1"/>
                </a:solidFill>
              </a:rPr>
              <a:t/>
            </a:r>
            <a:br>
              <a:rPr lang="en-US" sz="1800" dirty="0">
                <a:solidFill>
                  <a:schemeClr val="tx1"/>
                </a:solidFill>
              </a:rPr>
            </a:br>
            <a:r>
              <a:rPr lang="en-US" sz="1800" dirty="0">
                <a:solidFill>
                  <a:schemeClr val="tx1"/>
                </a:solidFill>
              </a:rPr>
              <a:t>Fall 2011</a:t>
            </a:r>
            <a:r>
              <a:rPr lang="en-US" sz="4800" dirty="0">
                <a:solidFill>
                  <a:schemeClr val="tx1"/>
                </a:solidFill>
              </a:rPr>
              <a:t/>
            </a:r>
            <a:br>
              <a:rPr lang="en-US" sz="4800" dirty="0">
                <a:solidFill>
                  <a:schemeClr val="tx1"/>
                </a:solidFill>
              </a:rPr>
            </a:br>
            <a:endParaRPr lang="en-US" sz="4800" dirty="0"/>
          </a:p>
        </p:txBody>
      </p:sp>
      <p:sp>
        <p:nvSpPr>
          <p:cNvPr id="3" name="Subtitle 2"/>
          <p:cNvSpPr>
            <a:spLocks noGrp="1"/>
          </p:cNvSpPr>
          <p:nvPr>
            <p:ph type="subTitle" idx="1"/>
          </p:nvPr>
        </p:nvSpPr>
        <p:spPr>
          <a:xfrm>
            <a:off x="1828800" y="533400"/>
            <a:ext cx="6705600" cy="1371600"/>
          </a:xfrm>
        </p:spPr>
        <p:txBody>
          <a:bodyPr>
            <a:normAutofit fontScale="25000" lnSpcReduction="20000"/>
          </a:bodyPr>
          <a:lstStyle/>
          <a:p>
            <a:r>
              <a:rPr lang="en-US" sz="20000" dirty="0" smtClean="0"/>
              <a:t>Using Technology </a:t>
            </a:r>
            <a:r>
              <a:rPr lang="en-US" sz="20000" dirty="0"/>
              <a:t>to </a:t>
            </a:r>
            <a:r>
              <a:rPr lang="en-US" sz="20000" dirty="0" smtClean="0"/>
              <a:t>Enhance Literacy  Among </a:t>
            </a:r>
            <a:r>
              <a:rPr lang="en-US" sz="20000" dirty="0"/>
              <a:t>ELL’s</a:t>
            </a:r>
            <a:endParaRPr lang="en-US" sz="20000" dirty="0" smtClean="0"/>
          </a:p>
          <a:p>
            <a:pPr algn="ctr"/>
            <a:endParaRPr lang="en-US" sz="20000" dirty="0" smtClean="0"/>
          </a:p>
          <a:p>
            <a:pPr algn="ctr"/>
            <a:endParaRPr lang="en-US" sz="20000" dirty="0"/>
          </a:p>
          <a:p>
            <a:pPr algn="ctr"/>
            <a:endParaRPr lang="en-US" sz="20000" dirty="0" smtClean="0"/>
          </a:p>
          <a:p>
            <a:pPr algn="ctr"/>
            <a:endParaRPr lang="en-US" sz="20000" dirty="0"/>
          </a:p>
          <a:p>
            <a:pPr algn="ctr"/>
            <a:endParaRPr lang="en-US" sz="20000" dirty="0" smtClean="0"/>
          </a:p>
          <a:p>
            <a:endParaRPr lang="en-US" dirty="0"/>
          </a:p>
        </p:txBody>
      </p:sp>
    </p:spTree>
    <p:extLst>
      <p:ext uri="{BB962C8B-B14F-4D97-AF65-F5344CB8AC3E}">
        <p14:creationId xmlns:p14="http://schemas.microsoft.com/office/powerpoint/2010/main" val="1469443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48200"/>
            <a:ext cx="7467600" cy="1143000"/>
          </a:xfrm>
        </p:spPr>
        <p:txBody>
          <a:bodyPr>
            <a:noAutofit/>
          </a:bodyPr>
          <a:lstStyle/>
          <a:p>
            <a:pPr algn="ctr"/>
            <a:r>
              <a:rPr lang="en-US" sz="3600" dirty="0"/>
              <a:t>Table of Content</a:t>
            </a:r>
            <a:br>
              <a:rPr lang="en-US" sz="3600" dirty="0"/>
            </a:br>
            <a:r>
              <a:rPr lang="en-US" sz="3600" dirty="0"/>
              <a:t/>
            </a:r>
            <a:br>
              <a:rPr lang="en-US" sz="3600" dirty="0"/>
            </a:br>
            <a:r>
              <a:rPr lang="en-US" sz="3600" dirty="0" smtClean="0"/>
              <a:t/>
            </a:r>
            <a:br>
              <a:rPr lang="en-US" sz="3600" dirty="0" smtClean="0"/>
            </a:br>
            <a:r>
              <a:rPr lang="en-US" sz="3600" dirty="0" smtClean="0"/>
              <a:t>-</a:t>
            </a:r>
            <a:r>
              <a:rPr lang="en-US" sz="3600" dirty="0"/>
              <a:t>Statement of the Problem</a:t>
            </a:r>
            <a:br>
              <a:rPr lang="en-US" sz="3600" dirty="0"/>
            </a:br>
            <a:r>
              <a:rPr lang="en-US" sz="3600" dirty="0"/>
              <a:t/>
            </a:r>
            <a:br>
              <a:rPr lang="en-US" sz="3600" dirty="0"/>
            </a:br>
            <a:r>
              <a:rPr lang="en-US" sz="3600" dirty="0"/>
              <a:t>-Review of Related Literature</a:t>
            </a:r>
            <a:br>
              <a:rPr lang="en-US" sz="3600" dirty="0"/>
            </a:br>
            <a:r>
              <a:rPr lang="en-US" sz="3600" dirty="0"/>
              <a:t/>
            </a:r>
            <a:br>
              <a:rPr lang="en-US" sz="3600" dirty="0"/>
            </a:br>
            <a:r>
              <a:rPr lang="en-US" sz="3600" dirty="0"/>
              <a:t>- Statement of the Hypotheses</a:t>
            </a:r>
            <a:br>
              <a:rPr lang="en-US" sz="3600" dirty="0"/>
            </a:br>
            <a:r>
              <a:rPr lang="en-US" sz="3600" dirty="0"/>
              <a:t/>
            </a:r>
            <a:br>
              <a:rPr lang="en-US" sz="3600" dirty="0"/>
            </a:br>
            <a:endParaRPr lang="en-US" sz="3600" dirty="0"/>
          </a:p>
        </p:txBody>
      </p:sp>
    </p:spTree>
    <p:extLst>
      <p:ext uri="{BB962C8B-B14F-4D97-AF65-F5344CB8AC3E}">
        <p14:creationId xmlns:p14="http://schemas.microsoft.com/office/powerpoint/2010/main" val="1713369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noAutofit/>
          </a:bodyPr>
          <a:lstStyle/>
          <a:p>
            <a:pPr algn="ctr"/>
            <a:r>
              <a:rPr lang="en-US" sz="4800" b="1" dirty="0" smtClean="0"/>
              <a:t>Statement of the Problem</a:t>
            </a:r>
            <a:endParaRPr lang="en-US" sz="4800" b="1" dirty="0"/>
          </a:p>
        </p:txBody>
      </p:sp>
      <p:sp>
        <p:nvSpPr>
          <p:cNvPr id="3" name="Content Placeholder 2"/>
          <p:cNvSpPr>
            <a:spLocks noGrp="1"/>
          </p:cNvSpPr>
          <p:nvPr>
            <p:ph sz="quarter" idx="1"/>
          </p:nvPr>
        </p:nvSpPr>
        <p:spPr>
          <a:xfrm>
            <a:off x="457200" y="1600200"/>
            <a:ext cx="8229600" cy="4873752"/>
          </a:xfrm>
        </p:spPr>
        <p:txBody>
          <a:bodyPr>
            <a:normAutofit fontScale="92500" lnSpcReduction="10000"/>
          </a:bodyPr>
          <a:lstStyle/>
          <a:p>
            <a:pPr marL="0" indent="0">
              <a:buNone/>
            </a:pPr>
            <a:r>
              <a:rPr lang="en-US" dirty="0" smtClean="0"/>
              <a:t> </a:t>
            </a:r>
            <a:r>
              <a:rPr lang="en-US" b="1" dirty="0"/>
              <a:t>It is no secret that ELL’s are having a hard time when it comes to learning the English language. Reason why I strongly believed that the incorporation of technology can enhance and speed up the learning process.  </a:t>
            </a:r>
          </a:p>
          <a:p>
            <a:pPr marL="0" indent="0">
              <a:buNone/>
            </a:pPr>
            <a:r>
              <a:rPr lang="en-US" b="1" dirty="0" smtClean="0"/>
              <a:t>According </a:t>
            </a:r>
            <a:r>
              <a:rPr lang="en-US" b="1" dirty="0"/>
              <a:t>to Christina Dukes in her </a:t>
            </a:r>
            <a:r>
              <a:rPr lang="en-US" b="1"/>
              <a:t>article </a:t>
            </a:r>
            <a:r>
              <a:rPr lang="en-US" b="1" smtClean="0"/>
              <a:t>titled  </a:t>
            </a:r>
            <a:r>
              <a:rPr lang="en-US" b="1" u="sng" dirty="0"/>
              <a:t>Best Practices for Integrating Technology Into English Language Instruction</a:t>
            </a:r>
            <a:r>
              <a:rPr lang="en-US" b="1" dirty="0"/>
              <a:t> “The computer is an excellent resource for giving students the chance to practice English skills without worrying about the response of other classmates or even the teacher. As Butler-Pascoe (1997) explains, the untiring, non-judgmental nature of the computer makes it an ideal tool to help second language learners feel sufficiently secure to make and correct their own errors without embarrassment or anxiety.” I also believe that technology can </a:t>
            </a:r>
            <a:r>
              <a:rPr lang="en-US" b="1" dirty="0" smtClean="0"/>
              <a:t>also </a:t>
            </a:r>
            <a:r>
              <a:rPr lang="en-US" b="1" dirty="0"/>
              <a:t>improve students’ motivation to learn.</a:t>
            </a:r>
          </a:p>
          <a:p>
            <a:endParaRPr lang="en-US" dirty="0"/>
          </a:p>
        </p:txBody>
      </p:sp>
    </p:spTree>
    <p:extLst>
      <p:ext uri="{BB962C8B-B14F-4D97-AF65-F5344CB8AC3E}">
        <p14:creationId xmlns:p14="http://schemas.microsoft.com/office/powerpoint/2010/main" val="1222504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52400"/>
            <a:ext cx="8534400" cy="563562"/>
          </a:xfrm>
        </p:spPr>
        <p:txBody>
          <a:bodyPr>
            <a:noAutofit/>
          </a:bodyPr>
          <a:lstStyle/>
          <a:p>
            <a:pPr algn="ctr"/>
            <a:r>
              <a:rPr lang="en-US" sz="4000" b="1" dirty="0" smtClean="0"/>
              <a:t>Review of Related Literature</a:t>
            </a:r>
            <a:endParaRPr lang="en-US" sz="4000" b="1" dirty="0"/>
          </a:p>
        </p:txBody>
      </p:sp>
      <p:sp>
        <p:nvSpPr>
          <p:cNvPr id="3" name="TextBox 2"/>
          <p:cNvSpPr txBox="1"/>
          <p:nvPr/>
        </p:nvSpPr>
        <p:spPr>
          <a:xfrm>
            <a:off x="685800" y="2514600"/>
            <a:ext cx="8001000" cy="923330"/>
          </a:xfrm>
          <a:prstGeom prst="rect">
            <a:avLst/>
          </a:prstGeom>
          <a:noFill/>
        </p:spPr>
        <p:txBody>
          <a:bodyPr wrap="square" rtlCol="0">
            <a:spAutoFit/>
          </a:bodyPr>
          <a:lstStyle/>
          <a:p>
            <a:r>
              <a:rPr lang="en-US" dirty="0" smtClean="0"/>
              <a:t> </a:t>
            </a:r>
            <a:endParaRPr lang="en-US" dirty="0"/>
          </a:p>
          <a:p>
            <a:r>
              <a:rPr lang="en-US" dirty="0"/>
              <a:t>	</a:t>
            </a:r>
          </a:p>
          <a:p>
            <a:r>
              <a:rPr lang="en-US" dirty="0" smtClean="0"/>
              <a:t> </a:t>
            </a:r>
            <a:endParaRPr lang="en-US" dirty="0"/>
          </a:p>
        </p:txBody>
      </p:sp>
      <p:sp>
        <p:nvSpPr>
          <p:cNvPr id="4" name="TextBox 3"/>
          <p:cNvSpPr txBox="1"/>
          <p:nvPr/>
        </p:nvSpPr>
        <p:spPr>
          <a:xfrm>
            <a:off x="152400" y="685800"/>
            <a:ext cx="8534400" cy="6524863"/>
          </a:xfrm>
          <a:prstGeom prst="rect">
            <a:avLst/>
          </a:prstGeom>
          <a:noFill/>
        </p:spPr>
        <p:txBody>
          <a:bodyPr wrap="square" rtlCol="0">
            <a:spAutoFit/>
          </a:bodyPr>
          <a:lstStyle/>
          <a:p>
            <a:pPr marL="285750" indent="-285750">
              <a:buFont typeface="Arial" pitchFamily="34" charset="0"/>
              <a:buChar char="•"/>
            </a:pPr>
            <a:r>
              <a:rPr lang="en-US" sz="2000" b="1" dirty="0" smtClean="0"/>
              <a:t>Using technology with English Language Learners (ELL) enables students to construct meaning in a digital environment. </a:t>
            </a:r>
            <a:r>
              <a:rPr lang="en-US" sz="2000" b="1" dirty="0" err="1" smtClean="0"/>
              <a:t>McLoughlin</a:t>
            </a:r>
            <a:r>
              <a:rPr lang="en-US" sz="2000" b="1" dirty="0" smtClean="0"/>
              <a:t> and Oliver (1998) explain that the computer is one way to support </a:t>
            </a:r>
            <a:r>
              <a:rPr lang="en-US" sz="2000" b="1" dirty="0" err="1" smtClean="0"/>
              <a:t>Vygotsky’s</a:t>
            </a:r>
            <a:r>
              <a:rPr lang="en-US" sz="2000" b="1" dirty="0" smtClean="0"/>
              <a:t> (1978) communicative theory of learning and, if used appropriately, teachers can provide an environment in which learning is authentic and activities are interesting to students (Healey &amp; </a:t>
            </a:r>
            <a:r>
              <a:rPr lang="en-US" sz="2000" b="1" dirty="0" err="1" smtClean="0"/>
              <a:t>Klinghammer</a:t>
            </a:r>
            <a:r>
              <a:rPr lang="en-US" sz="2000" b="1" dirty="0" smtClean="0"/>
              <a:t>, 2002).</a:t>
            </a:r>
          </a:p>
          <a:p>
            <a:pPr marL="285750" indent="-285750">
              <a:buFont typeface="Arial" pitchFamily="34" charset="0"/>
              <a:buChar char="•"/>
            </a:pPr>
            <a:endParaRPr lang="en-US" sz="2000" b="1" dirty="0"/>
          </a:p>
          <a:p>
            <a:pPr marL="285750" indent="-285750">
              <a:buFont typeface="Arial" pitchFamily="34" charset="0"/>
              <a:buChar char="•"/>
            </a:pPr>
            <a:r>
              <a:rPr lang="en-US" sz="2000" b="1" dirty="0" err="1" smtClean="0"/>
              <a:t>Multimdeia</a:t>
            </a:r>
            <a:r>
              <a:rPr lang="en-US" sz="2000" b="1" dirty="0" smtClean="0"/>
              <a:t> technology can be specially helpful for ELL’s because it can facilitate auditory skill development by intergrading visual representation with sound and animation (Bermudez &amp; </a:t>
            </a:r>
            <a:r>
              <a:rPr lang="en-US" sz="2000" b="1" dirty="0" err="1" smtClean="0"/>
              <a:t>Palubo</a:t>
            </a:r>
            <a:r>
              <a:rPr lang="en-US" sz="2000" b="1" dirty="0" smtClean="0"/>
              <a:t>, 1994; </a:t>
            </a:r>
            <a:r>
              <a:rPr lang="en-US" sz="2000" b="1" dirty="0" err="1" smtClean="0"/>
              <a:t>Mielke</a:t>
            </a:r>
            <a:r>
              <a:rPr lang="en-US" sz="2000" b="1" dirty="0" smtClean="0"/>
              <a:t> &amp; Flores, 1992-93).</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Web Quests are authentic Web based environment that support inquiry learning. According to Butler-Pascoe and </a:t>
            </a:r>
            <a:r>
              <a:rPr lang="en-US" sz="2000" b="1" dirty="0" err="1" smtClean="0"/>
              <a:t>Wiburg</a:t>
            </a:r>
            <a:r>
              <a:rPr lang="en-US" sz="2000" b="1" dirty="0" smtClean="0"/>
              <a:t> (2003), Web Quests contain:</a:t>
            </a:r>
          </a:p>
          <a:p>
            <a:pPr marL="742950" lvl="1" indent="-285750">
              <a:buFont typeface="Arial" pitchFamily="34" charset="0"/>
              <a:buChar char="•"/>
            </a:pPr>
            <a:r>
              <a:rPr lang="en-US" sz="2000" b="1" dirty="0"/>
              <a:t>A task that is meaningful and doable</a:t>
            </a:r>
            <a:r>
              <a:rPr lang="en-US" sz="2000" b="1" dirty="0" smtClean="0"/>
              <a:t>.</a:t>
            </a:r>
          </a:p>
          <a:p>
            <a:pPr marL="742950" lvl="1" indent="-285750">
              <a:buFont typeface="Arial" pitchFamily="34" charset="0"/>
              <a:buChar char="•"/>
            </a:pPr>
            <a:r>
              <a:rPr lang="en-US" sz="2000" b="1" dirty="0" smtClean="0"/>
              <a:t>A process for completing the task, often in groups.</a:t>
            </a:r>
            <a:endParaRPr lang="en-US" sz="2000" b="1" dirty="0"/>
          </a:p>
          <a:p>
            <a:pPr marL="742950" lvl="1" indent="-285750">
              <a:buFont typeface="Arial" pitchFamily="34" charset="0"/>
              <a:buChar char="•"/>
            </a:pPr>
            <a:r>
              <a:rPr lang="en-US" sz="2000" b="1" dirty="0" smtClean="0"/>
              <a:t>Information resources to support the task.</a:t>
            </a:r>
          </a:p>
          <a:p>
            <a:pPr marL="742950" lvl="1" indent="-285750">
              <a:buFont typeface="Arial" pitchFamily="34" charset="0"/>
              <a:buChar char="•"/>
            </a:pPr>
            <a:r>
              <a:rPr lang="en-US" sz="2000" b="1" dirty="0" smtClean="0"/>
              <a:t>Guidance on how to organize the information acquired.</a:t>
            </a:r>
          </a:p>
          <a:p>
            <a:pPr lvl="1"/>
            <a:endParaRPr lang="en-US" dirty="0" smtClean="0"/>
          </a:p>
        </p:txBody>
      </p:sp>
    </p:spTree>
    <p:extLst>
      <p:ext uri="{BB962C8B-B14F-4D97-AF65-F5344CB8AC3E}">
        <p14:creationId xmlns:p14="http://schemas.microsoft.com/office/powerpoint/2010/main" val="3705111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r>
              <a:rPr lang="en-US" sz="2800" dirty="0" smtClean="0"/>
              <a:t>Review of Related Literature (continue)</a:t>
            </a:r>
            <a:endParaRPr lang="en-US" sz="2800" dirty="0"/>
          </a:p>
        </p:txBody>
      </p:sp>
      <p:sp>
        <p:nvSpPr>
          <p:cNvPr id="3" name="TextBox 2"/>
          <p:cNvSpPr txBox="1"/>
          <p:nvPr/>
        </p:nvSpPr>
        <p:spPr>
          <a:xfrm>
            <a:off x="457200" y="1143000"/>
            <a:ext cx="8305800" cy="369332"/>
          </a:xfrm>
          <a:prstGeom prst="rect">
            <a:avLst/>
          </a:prstGeom>
          <a:noFill/>
        </p:spPr>
        <p:txBody>
          <a:bodyPr wrap="square" rtlCol="0">
            <a:spAutoFit/>
          </a:bodyPr>
          <a:lstStyle/>
          <a:p>
            <a:endParaRPr lang="en-US" dirty="0"/>
          </a:p>
        </p:txBody>
      </p:sp>
      <p:sp>
        <p:nvSpPr>
          <p:cNvPr id="4" name="TextBox 3"/>
          <p:cNvSpPr txBox="1"/>
          <p:nvPr/>
        </p:nvSpPr>
        <p:spPr>
          <a:xfrm>
            <a:off x="152400" y="866001"/>
            <a:ext cx="8534400" cy="4985980"/>
          </a:xfrm>
          <a:prstGeom prst="rect">
            <a:avLst/>
          </a:prstGeom>
          <a:noFill/>
        </p:spPr>
        <p:txBody>
          <a:bodyPr wrap="square" rtlCol="0">
            <a:spAutoFit/>
          </a:bodyPr>
          <a:lstStyle/>
          <a:p>
            <a:pPr marL="285750" indent="-285750">
              <a:buFont typeface="Arial" pitchFamily="34" charset="0"/>
              <a:buChar char="•"/>
            </a:pPr>
            <a:r>
              <a:rPr lang="en-US" sz="2000" b="1" dirty="0" smtClean="0"/>
              <a:t> Computers allows students to become active learners in a one to one environment. Computers can incorporate various learning strategies as well as accommodate a variety of learning styles (Green, 2005).</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 </a:t>
            </a:r>
            <a:r>
              <a:rPr lang="en-US" sz="2000" b="1" dirty="0" err="1" smtClean="0"/>
              <a:t>Pearman</a:t>
            </a:r>
            <a:r>
              <a:rPr lang="en-US" sz="2000" b="1" dirty="0" smtClean="0"/>
              <a:t> and </a:t>
            </a:r>
            <a:r>
              <a:rPr lang="en-US" sz="2000" b="1" dirty="0" err="1" smtClean="0"/>
              <a:t>Lefever</a:t>
            </a:r>
            <a:r>
              <a:rPr lang="en-US" sz="2000" b="1" dirty="0" smtClean="0"/>
              <a:t>-Davis (2006) found that CD-ROM storybooks could support reading comprehension for schoolchildren. Their work explored the use of the classroom computer; most relevant to the current research is the opportunity a CD-ROM provides to hear individual words in a text. </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The most widely claimed advantage of IWBs (Interactive Whiteboards) is that they motivate pupils because lessons are more enjoyable and interesting. Resulting in improved attention and behavior (</a:t>
            </a:r>
            <a:r>
              <a:rPr lang="en-US" sz="2000" b="1" dirty="0" err="1" smtClean="0"/>
              <a:t>Beeland</a:t>
            </a:r>
            <a:r>
              <a:rPr lang="en-US" sz="2000" b="1" dirty="0" smtClean="0"/>
              <a:t> 2002).  </a:t>
            </a:r>
          </a:p>
          <a:p>
            <a:pPr lvl="1"/>
            <a:endParaRPr lang="en-US" dirty="0" smtClean="0"/>
          </a:p>
        </p:txBody>
      </p:sp>
    </p:spTree>
    <p:extLst>
      <p:ext uri="{BB962C8B-B14F-4D97-AF65-F5344CB8AC3E}">
        <p14:creationId xmlns:p14="http://schemas.microsoft.com/office/powerpoint/2010/main" val="3579909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800" cy="563562"/>
          </a:xfrm>
        </p:spPr>
        <p:txBody>
          <a:bodyPr>
            <a:normAutofit fontScale="90000"/>
          </a:bodyPr>
          <a:lstStyle/>
          <a:p>
            <a:r>
              <a:rPr lang="en-US" sz="3200" dirty="0"/>
              <a:t>Review of Related Literature (continue)</a:t>
            </a:r>
            <a:endParaRPr lang="en-US" dirty="0"/>
          </a:p>
        </p:txBody>
      </p:sp>
      <p:sp>
        <p:nvSpPr>
          <p:cNvPr id="4" name="TextBox 3"/>
          <p:cNvSpPr txBox="1"/>
          <p:nvPr/>
        </p:nvSpPr>
        <p:spPr>
          <a:xfrm>
            <a:off x="152400" y="685800"/>
            <a:ext cx="8534400" cy="6524863"/>
          </a:xfrm>
          <a:prstGeom prst="rect">
            <a:avLst/>
          </a:prstGeom>
          <a:noFill/>
        </p:spPr>
        <p:txBody>
          <a:bodyPr wrap="square" rtlCol="0">
            <a:spAutoFit/>
          </a:bodyPr>
          <a:lstStyle/>
          <a:p>
            <a:pPr marL="285750" indent="-285750">
              <a:buFont typeface="Arial" pitchFamily="34" charset="0"/>
              <a:buChar char="•"/>
            </a:pPr>
            <a:r>
              <a:rPr lang="en-US" sz="2000" b="1" dirty="0" smtClean="0"/>
              <a:t> Cummins also has suggested that the World Wide Web has great potential for providing ELL’s the visual and aural stimulation to render new concepts more comprehensible. By giving ELL’s the opportunity to engage with new content knowledge in multiple modalities, students are more likely to expand their competencies as they “collect, internalize, and consolidate their knowledge of language and then use it powerfully to extend their intellectual horizons and personal identities” (Cummings, 2000).</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Laptops help engage students in reading, software on laptops is utilized to help reading skills. Advantages for using computers in teaching writing skills are so compelling that many teachers in k-12 schools are trying them, even if it means rotating students to a few computers in the back of the room.  </a:t>
            </a:r>
          </a:p>
          <a:p>
            <a:pPr marL="285750" indent="-285750">
              <a:buFont typeface="Arial" pitchFamily="34" charset="0"/>
              <a:buChar char="•"/>
            </a:pPr>
            <a:endParaRPr lang="en-US" sz="2000" b="1" dirty="0"/>
          </a:p>
          <a:p>
            <a:pPr marL="285750" indent="-285750">
              <a:buFont typeface="Arial" pitchFamily="34" charset="0"/>
              <a:buChar char="•"/>
            </a:pPr>
            <a:r>
              <a:rPr lang="en-US" sz="2000" b="1" dirty="0" smtClean="0"/>
              <a:t> And Finally, the use of </a:t>
            </a:r>
            <a:r>
              <a:rPr lang="en-US" sz="2000" b="1" dirty="0"/>
              <a:t>blogs </a:t>
            </a:r>
            <a:r>
              <a:rPr lang="en-US" sz="2000" b="1" dirty="0" smtClean="0"/>
              <a:t>enhances </a:t>
            </a:r>
            <a:r>
              <a:rPr lang="en-US" sz="2000" b="1" dirty="0"/>
              <a:t>writing performance of students by providing opportunities for publishing writing drafts, receiving feedback from both the teacher and their </a:t>
            </a:r>
            <a:r>
              <a:rPr lang="en-US" sz="2000" b="1" dirty="0" smtClean="0"/>
              <a:t>friends, and enabling students </a:t>
            </a:r>
            <a:r>
              <a:rPr lang="en-US" sz="2000" b="1" dirty="0"/>
              <a:t>to give feedback to their peers and to see their </a:t>
            </a:r>
            <a:r>
              <a:rPr lang="en-US" sz="2000" b="1" dirty="0" smtClean="0"/>
              <a:t>feedback.</a:t>
            </a:r>
          </a:p>
          <a:p>
            <a:pPr lvl="1"/>
            <a:endParaRPr lang="en-US" dirty="0" smtClean="0"/>
          </a:p>
        </p:txBody>
      </p:sp>
    </p:spTree>
    <p:extLst>
      <p:ext uri="{BB962C8B-B14F-4D97-AF65-F5344CB8AC3E}">
        <p14:creationId xmlns:p14="http://schemas.microsoft.com/office/powerpoint/2010/main" val="2721762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pPr algn="ctr"/>
            <a:r>
              <a:rPr lang="en-US" sz="4000" b="1" dirty="0" smtClean="0"/>
              <a:t>Statement of the Hypotheses</a:t>
            </a:r>
            <a:endParaRPr lang="en-US" sz="4000" b="1" dirty="0"/>
          </a:p>
        </p:txBody>
      </p:sp>
      <p:sp>
        <p:nvSpPr>
          <p:cNvPr id="3" name="TextBox 2"/>
          <p:cNvSpPr txBox="1"/>
          <p:nvPr/>
        </p:nvSpPr>
        <p:spPr>
          <a:xfrm>
            <a:off x="457200" y="1828800"/>
            <a:ext cx="8229600" cy="2954655"/>
          </a:xfrm>
          <a:prstGeom prst="rect">
            <a:avLst/>
          </a:prstGeom>
          <a:noFill/>
        </p:spPr>
        <p:txBody>
          <a:bodyPr wrap="square" rtlCol="0">
            <a:spAutoFit/>
          </a:bodyPr>
          <a:lstStyle/>
          <a:p>
            <a:r>
              <a:rPr lang="en-US" sz="2800" b="1" dirty="0"/>
              <a:t>Using technology is an alternative for student to learn while having fun and keeping </a:t>
            </a:r>
            <a:r>
              <a:rPr lang="en-US" sz="2800" b="1" dirty="0" smtClean="0"/>
              <a:t>highly motivated</a:t>
            </a:r>
            <a:r>
              <a:rPr lang="en-US" sz="2800" b="1" dirty="0"/>
              <a:t>. By integrating technology based activities within the literacy block </a:t>
            </a:r>
            <a:r>
              <a:rPr lang="en-US" sz="2800" b="1" dirty="0" smtClean="0"/>
              <a:t>lessons, </a:t>
            </a:r>
            <a:r>
              <a:rPr lang="en-US" sz="2800" b="1" dirty="0"/>
              <a:t>students will increase test scores in the English Language Arts curriculum.</a:t>
            </a:r>
          </a:p>
          <a:p>
            <a:r>
              <a:rPr lang="en-US" dirty="0"/>
              <a:t>	</a:t>
            </a:r>
          </a:p>
        </p:txBody>
      </p:sp>
    </p:spTree>
    <p:extLst>
      <p:ext uri="{BB962C8B-B14F-4D97-AF65-F5344CB8AC3E}">
        <p14:creationId xmlns:p14="http://schemas.microsoft.com/office/powerpoint/2010/main" val="41061942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428</TotalTime>
  <Words>686</Words>
  <Application>Microsoft Office PowerPoint</Application>
  <PresentationFormat>On-screen Show (4:3)</PresentationFormat>
  <Paragraphs>38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Oriel</vt:lpstr>
      <vt:lpstr>Clara Norales ED 7201T Dr. Sharon A. O’Connor-Petruso Fall 2011 </vt:lpstr>
      <vt:lpstr>Table of Content   -Statement of the Problem  -Review of Related Literature  - Statement of the Hypotheses  </vt:lpstr>
      <vt:lpstr>Statement of the Problem</vt:lpstr>
      <vt:lpstr>Review of Related Literature</vt:lpstr>
      <vt:lpstr>Review of Related Literature (continue)</vt:lpstr>
      <vt:lpstr>Review of Related Literature (continue)</vt:lpstr>
      <vt:lpstr>Statement of the Hypotheses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Clara Norales</dc:title>
  <dc:creator>ClaraG</dc:creator>
  <cp:lastModifiedBy>ClaraG</cp:lastModifiedBy>
  <cp:revision>21</cp:revision>
  <dcterms:created xsi:type="dcterms:W3CDTF">2011-10-15T02:25:32Z</dcterms:created>
  <dcterms:modified xsi:type="dcterms:W3CDTF">2011-10-18T04:15:38Z</dcterms:modified>
</cp:coreProperties>
</file>